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1" r:id="rId6"/>
    <p:sldId id="257" r:id="rId7"/>
    <p:sldId id="258" r:id="rId8"/>
    <p:sldId id="260" r:id="rId9"/>
    <p:sldId id="263" r:id="rId10"/>
    <p:sldId id="261" r:id="rId11"/>
    <p:sldId id="259" r:id="rId12"/>
    <p:sldId id="265" r:id="rId13"/>
    <p:sldId id="278" r:id="rId14"/>
    <p:sldId id="266" r:id="rId15"/>
    <p:sldId id="267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B78C-7C38-48A1-AB44-0EC097018C82}" v="1702" dt="2025-04-03T06:36:31.880"/>
    <p1510:client id="{256FA13F-975E-421E-A943-5EF8DB7B9D39}" v="663" dt="2025-04-03T04:58:01.446"/>
    <p1510:client id="{AFF28DD2-6623-4587-93ED-1845DAFF11CF}" v="2873" dt="2025-04-03T06:42:12.22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k65kMV02a7k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7" y="1327759"/>
            <a:ext cx="5023123" cy="192950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tudent </a:t>
            </a: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/>
              <a:t>esidence </a:t>
            </a:r>
            <a:r>
              <a:rPr lang="en-US">
                <a:solidFill>
                  <a:srgbClr val="FF0000"/>
                </a:solidFill>
              </a:rPr>
              <a:t>M</a:t>
            </a:r>
            <a:r>
              <a:rPr lang="en-US"/>
              <a:t>anagement 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ystem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effectLst/>
                <a:latin typeface="Aptos" panose="020B0004020202020204" pitchFamily="34" charset="0"/>
              </a:rPr>
              <a:t>By: Brock Young, Jose Contreras, Alikhan </a:t>
            </a:r>
            <a:r>
              <a:rPr lang="en-US" sz="1800" b="0" i="0" u="none" strike="noStrike" err="1">
                <a:effectLst/>
                <a:latin typeface="Aptos" panose="020B0004020202020204" pitchFamily="34" charset="0"/>
              </a:rPr>
              <a:t>Madeni</a:t>
            </a:r>
            <a:r>
              <a:rPr lang="en-US" sz="1800" b="0" i="0" u="none" strike="noStrike">
                <a:effectLst/>
                <a:latin typeface="Aptos" panose="020B0004020202020204" pitchFamily="34" charset="0"/>
              </a:rPr>
              <a:t>, and Ryan Cropley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0006-F2FD-E961-9ED5-97C5D96E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7BB4-0247-3656-641B-DFEDA10B9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ENVIRONMENTAL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3223F-187D-A8ED-CCFC-192298E50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Reduces paper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Energy efficient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Proprietary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Efficiently scalable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1643C-E495-3432-95AE-6DF4059B73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/>
              <a:t>SOCIETAL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F5E942-10C5-D2D1-B618-601DAF060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Improve access to 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Modernize university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Reduce tedious tasks for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Enhance student experience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1A3B92-D0CB-3B96-2D44-8EA850004F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CA"/>
              <a:t>SAFETY &amp; SECURITY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B3E90-4B88-59F5-0A5F-A73121C1AD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Reduce risk of data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List of managers &amp;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Handle exceptional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Version control for code safety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7C052D-5DF5-F29E-20AF-5B7BAC9CAC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CA"/>
              <a:t>ECONOMIC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213144-3570-2051-135A-C554C385DB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Save future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Satisfy budget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Dynamically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Code reuse in future systems</a:t>
            </a:r>
          </a:p>
        </p:txBody>
      </p:sp>
      <p:pic>
        <p:nvPicPr>
          <p:cNvPr id="18" name="Picture Placeholder 17" descr="Money with solid fill">
            <a:extLst>
              <a:ext uri="{FF2B5EF4-FFF2-40B4-BE49-F238E27FC236}">
                <a16:creationId xmlns:a16="http://schemas.microsoft.com/office/drawing/2014/main" id="{736AFE40-CB59-75DA-83C7-875688222FD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71784" y="3329844"/>
            <a:ext cx="603504" cy="603504"/>
          </a:xfrm>
        </p:spPr>
      </p:pic>
      <p:pic>
        <p:nvPicPr>
          <p:cNvPr id="19" name="Picture Placeholder 18" descr="Shield Cross outline">
            <a:extLst>
              <a:ext uri="{FF2B5EF4-FFF2-40B4-BE49-F238E27FC236}">
                <a16:creationId xmlns:a16="http://schemas.microsoft.com/office/drawing/2014/main" id="{2891B319-B723-C5FE-64C2-37FA7FA10CF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16514" y="3333193"/>
            <a:ext cx="603504" cy="603504"/>
          </a:xfrm>
        </p:spPr>
      </p:pic>
      <p:pic>
        <p:nvPicPr>
          <p:cNvPr id="21" name="Picture Placeholder 18" descr="Group of people outline">
            <a:extLst>
              <a:ext uri="{FF2B5EF4-FFF2-40B4-BE49-F238E27FC236}">
                <a16:creationId xmlns:a16="http://schemas.microsoft.com/office/drawing/2014/main" id="{31B8407D-DB63-002E-3B13-04CF9B7CC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54780" y="3333193"/>
            <a:ext cx="603504" cy="603504"/>
          </a:xfrm>
          <a:prstGeom prst="rect">
            <a:avLst/>
          </a:prstGeom>
        </p:spPr>
      </p:pic>
      <p:pic>
        <p:nvPicPr>
          <p:cNvPr id="22" name="Picture Placeholder 18" descr="Earth globe: Americas with solid fill">
            <a:extLst>
              <a:ext uri="{FF2B5EF4-FFF2-40B4-BE49-F238E27FC236}">
                <a16:creationId xmlns:a16="http://schemas.microsoft.com/office/drawing/2014/main" id="{3C537877-F4A4-A7BD-4503-71DFF8077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1513" y="3333193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/>
              <a:t>Conclusion &amp; Future Work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lIns="91440" tIns="45720" rIns="91440" bIns="45720" anchor="t"/>
          <a:lstStyle/>
          <a:p>
            <a:r>
              <a:rPr lang="en-US"/>
              <a:t>Conclusion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6891" y="3651423"/>
            <a:ext cx="4172533" cy="2329657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Solution served as critical step in advancing universities technological infrastructure &amp; management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Best solution was evaluated from comparison matrix based on key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Key functionality was established showing successful feasibility study for future iterations</a:t>
            </a:r>
          </a:p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0030" y="3317783"/>
            <a:ext cx="4172533" cy="274650"/>
          </a:xfrm>
        </p:spPr>
        <p:txBody>
          <a:bodyPr lIns="91440" tIns="45720" rIns="91440" bIns="45720" anchor="t"/>
          <a:lstStyle/>
          <a:p>
            <a:r>
              <a:rPr lang="en-US"/>
              <a:t>Future Work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74945" y="3651423"/>
            <a:ext cx="3541817" cy="2032403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Payment Services &amp; Billing</a:t>
            </a:r>
          </a:p>
        </p:txBody>
      </p:sp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301EBC4B-D1FF-7C54-DBEC-332FC895A684}"/>
              </a:ext>
            </a:extLst>
          </p:cNvPr>
          <p:cNvSpPr txBox="1">
            <a:spLocks/>
          </p:cNvSpPr>
          <p:nvPr/>
        </p:nvSpPr>
        <p:spPr>
          <a:xfrm>
            <a:off x="8256296" y="3655637"/>
            <a:ext cx="3541817" cy="20324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Advanced Search and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Input Validation and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Remote Access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982" y="6032046"/>
            <a:ext cx="5611660" cy="677782"/>
          </a:xfrm>
        </p:spPr>
        <p:txBody>
          <a:bodyPr lIns="91440" tIns="45720" rIns="91440" bIns="45720" anchor="b"/>
          <a:lstStyle/>
          <a:p>
            <a:r>
              <a:rPr lang="en-US"/>
              <a:t>Prototype Video </a:t>
            </a:r>
          </a:p>
        </p:txBody>
      </p:sp>
      <p:pic>
        <p:nvPicPr>
          <p:cNvPr id="2" name="Online Media 1" title="SENG 3120 Project Demo">
            <a:hlinkClick r:id="" action="ppaction://media"/>
            <a:extLst>
              <a:ext uri="{FF2B5EF4-FFF2-40B4-BE49-F238E27FC236}">
                <a16:creationId xmlns:a16="http://schemas.microsoft.com/office/drawing/2014/main" id="{F2FD9DC3-FF9B-19F9-0144-478FC38336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1418" y="370080"/>
            <a:ext cx="10021156" cy="56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/>
          <a:lstStyle/>
          <a:p>
            <a:r>
              <a:rPr lang="en-US"/>
              <a:t>Our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/>
          <a:stretch/>
        </p:blipFill>
        <p:spPr>
          <a:xfrm>
            <a:off x="3088220" y="2599422"/>
            <a:ext cx="1502806" cy="1502805"/>
          </a:xfrm>
        </p:spPr>
      </p:pic>
      <p:pic>
        <p:nvPicPr>
          <p:cNvPr id="30" name="Picture Placeholder 29" descr="A close up of a dog&#10;&#10;AI-generated content may be incorrect.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236" t="5502" r="-320" b="20335"/>
          <a:stretch/>
        </p:blipFill>
        <p:spPr>
          <a:xfrm rot="-1500000">
            <a:off x="5178634" y="2580925"/>
            <a:ext cx="1525755" cy="1519985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/>
          <a:stretch/>
        </p:blipFill>
        <p:spPr>
          <a:xfrm>
            <a:off x="7291629" y="2599420"/>
            <a:ext cx="1502806" cy="1502805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0B81A210-11FF-46EA-AF83-A89425CF81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9387443" y="2599420"/>
            <a:ext cx="1502806" cy="1502805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Brock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365125"/>
          </a:xfrm>
        </p:spPr>
        <p:txBody>
          <a:bodyPr/>
          <a:lstStyle/>
          <a:p>
            <a:r>
              <a:rPr lang="en-US" dirty="0"/>
              <a:t>Grunt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Ryan's Dog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 lIns="91440" tIns="45720" rIns="91440" bIns="45720" anchor="t"/>
          <a:lstStyle/>
          <a:p>
            <a:r>
              <a:rPr lang="en-US"/>
              <a:t>Ate his photo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Jose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4661551"/>
            <a:ext cx="1885516" cy="365125"/>
          </a:xfrm>
        </p:spPr>
        <p:txBody>
          <a:bodyPr/>
          <a:lstStyle/>
          <a:p>
            <a:r>
              <a:rPr lang="en-US" dirty="0" err="1"/>
              <a:t>Gacha</a:t>
            </a:r>
            <a:r>
              <a:rPr lang="en-US" dirty="0"/>
              <a:t> Player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 lIns="91440" tIns="45720" rIns="91440" bIns="45720" anchor="t"/>
          <a:lstStyle/>
          <a:p>
            <a:r>
              <a:rPr lang="en-US"/>
              <a:t>Alikhan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 lIns="91440" tIns="45720" rIns="91440" bIns="45720" anchor="t"/>
          <a:lstStyle/>
          <a:p>
            <a:r>
              <a:rPr lang="en-US"/>
              <a:t>Wanted to be a woman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Developed a Student Residence Management System (SRMS) and related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Address need for modern management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Increase key factors such as efficiency, reliability, modifiability,  accessibility, scalability, reusability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116" name="Picture Placeholder 115" descr="City outline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95228" y="1433033"/>
            <a:ext cx="3463540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lIns="91440" tIns="45720" rIns="91440" bIns="45720">
            <a:normAutofit/>
          </a:bodyPr>
          <a:lstStyle/>
          <a:p>
            <a:r>
              <a:rPr lang="en-US"/>
              <a:t>Design Problem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06344" y="1775974"/>
            <a:ext cx="5896408" cy="35479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University requires new software solution to replace existing SRMS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Current paper-based system has issues relating to</a:t>
            </a:r>
          </a:p>
          <a:p>
            <a:pPr marL="971550" lvl="1" indent="-285750"/>
            <a:r>
              <a:rPr lang="en-US" sz="2000"/>
              <a:t>Limited scalability</a:t>
            </a:r>
          </a:p>
          <a:p>
            <a:pPr marL="971550" lvl="1" indent="-285750"/>
            <a:r>
              <a:rPr lang="en-US" sz="2000"/>
              <a:t>Loss of documents</a:t>
            </a:r>
          </a:p>
          <a:p>
            <a:pPr marL="971550" lvl="1" indent="-285750"/>
            <a:r>
              <a:rPr lang="en-US" sz="2000"/>
              <a:t>Large effort for basic tasks</a:t>
            </a:r>
          </a:p>
          <a:p>
            <a:pPr marL="971550" lvl="1" indent="-285750"/>
            <a:r>
              <a:rPr lang="en-US" sz="2000"/>
              <a:t>Minimal automation</a:t>
            </a:r>
          </a:p>
          <a:p>
            <a:pPr marL="971550" lvl="1" indent="-285750"/>
            <a:r>
              <a:rPr lang="en-US" sz="2000"/>
              <a:t>Lack of easy access to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Designed solution aims to address above issues with minimal cost and satisfying all design requirements</a:t>
            </a:r>
          </a:p>
        </p:txBody>
      </p:sp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25D8F743-B58F-AD9E-D4F6-9B7066DED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F753D383-71C5-D967-7C12-BC1E76F83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sp>
        <p:nvSpPr>
          <p:cNvPr id="50" name="Date Placeholder 5">
            <a:extLst>
              <a:ext uri="{FF2B5EF4-FFF2-40B4-BE49-F238E27FC236}">
                <a16:creationId xmlns:a16="http://schemas.microsoft.com/office/drawing/2014/main" id="{8C256008-D2C2-42A3-6D68-6B73359C7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6502145" cy="575890"/>
          </a:xfrm>
        </p:spPr>
        <p:txBody>
          <a:bodyPr lIns="91440" tIns="45720" rIns="91440" bIns="45720" anchor="t"/>
          <a:lstStyle/>
          <a:p>
            <a:r>
              <a:rPr lang="en-US"/>
              <a:t>Objectives &amp; Requirements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2970" y="2074635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/>
              <a:t>Objectives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418185"/>
            <a:ext cx="2690432" cy="110560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ZA"/>
              <a:t>Availability &amp; Reliability</a:t>
            </a:r>
            <a:endParaRPr lang="en-US"/>
          </a:p>
          <a:p>
            <a:pPr marL="285750" indent="-285750">
              <a:buChar char="•"/>
            </a:pPr>
            <a:r>
              <a:rPr lang="en-ZA"/>
              <a:t>Modifiability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375" r="375"/>
          <a:stretch>
            <a:fillRect/>
          </a:stretch>
        </p:blipFill>
        <p:spPr>
          <a:xfrm>
            <a:off x="4190069" y="4181349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92970" y="4433035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/>
              <a:t>Requirements</a:t>
            </a:r>
          </a:p>
          <a:p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70" y="4784959"/>
            <a:ext cx="2690432" cy="110560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ZA"/>
              <a:t>User Management</a:t>
            </a:r>
          </a:p>
          <a:p>
            <a:pPr marL="285750" indent="-285750">
              <a:buChar char="•"/>
            </a:pPr>
            <a:r>
              <a:rPr lang="en-ZA"/>
              <a:t>Payment Services and Billing</a:t>
            </a:r>
          </a:p>
        </p:txBody>
      </p:sp>
      <p:sp>
        <p:nvSpPr>
          <p:cNvPr id="15" name="Text Placeholder 76">
            <a:extLst>
              <a:ext uri="{FF2B5EF4-FFF2-40B4-BE49-F238E27FC236}">
                <a16:creationId xmlns:a16="http://schemas.microsoft.com/office/drawing/2014/main" id="{B5FC508E-03DF-0909-80B4-55088E69243A}"/>
              </a:ext>
            </a:extLst>
          </p:cNvPr>
          <p:cNvSpPr txBox="1">
            <a:spLocks/>
          </p:cNvSpPr>
          <p:nvPr/>
        </p:nvSpPr>
        <p:spPr>
          <a:xfrm>
            <a:off x="7038777" y="2419860"/>
            <a:ext cx="2690432" cy="11056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ZA"/>
              <a:t>Scalability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Reusability</a:t>
            </a:r>
          </a:p>
        </p:txBody>
      </p:sp>
      <p:sp>
        <p:nvSpPr>
          <p:cNvPr id="17" name="Text Placeholder 97">
            <a:extLst>
              <a:ext uri="{FF2B5EF4-FFF2-40B4-BE49-F238E27FC236}">
                <a16:creationId xmlns:a16="http://schemas.microsoft.com/office/drawing/2014/main" id="{58F31B25-78CD-816B-66E4-A59473B2DCAA}"/>
              </a:ext>
            </a:extLst>
          </p:cNvPr>
          <p:cNvSpPr txBox="1">
            <a:spLocks/>
          </p:cNvSpPr>
          <p:nvPr/>
        </p:nvSpPr>
        <p:spPr>
          <a:xfrm>
            <a:off x="7038778" y="4786634"/>
            <a:ext cx="2690432" cy="11056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ZA"/>
              <a:t>Residence Management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Security &amp; Privacy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675739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/>
              <a:t>Considered Solutions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2638943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Solution 1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2987116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 b="1"/>
              <a:t>Initial Logical Model:</a:t>
            </a:r>
          </a:p>
          <a:p>
            <a:pPr marL="285750" indent="-285750" algn="l">
              <a:buChar char="•"/>
            </a:pPr>
            <a:r>
              <a:rPr lang="en-ZA"/>
              <a:t>Simple design with basic relationships</a:t>
            </a:r>
          </a:p>
          <a:p>
            <a:pPr marL="285750" indent="-285750" algn="l">
              <a:buChar char="•"/>
            </a:pPr>
            <a:r>
              <a:rPr lang="en-ZA"/>
              <a:t>Managers oversee multiple students, each student only has 1 manager</a:t>
            </a:r>
          </a:p>
          <a:p>
            <a:pPr marL="285750" indent="-285750" algn="l">
              <a:buChar char="•"/>
            </a:pPr>
            <a:r>
              <a:rPr lang="en-ZA"/>
              <a:t>No controller class</a:t>
            </a:r>
          </a:p>
          <a:p>
            <a:pPr marL="285750" indent="-285750" algn="l">
              <a:buChar char="•"/>
            </a:pPr>
            <a:endParaRPr lang="en-ZA"/>
          </a:p>
          <a:p>
            <a:endParaRPr lang="en-ZA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2621991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Solution 2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2978630"/>
            <a:ext cx="3026413" cy="1148945"/>
          </a:xfrm>
        </p:spPr>
        <p:txBody>
          <a:bodyPr lIns="91440" tIns="45720" rIns="91440" bIns="45720" anchor="t"/>
          <a:lstStyle/>
          <a:p>
            <a:r>
              <a:rPr lang="en-ZA" b="1"/>
              <a:t>Improved Structure with Controller:</a:t>
            </a:r>
          </a:p>
          <a:p>
            <a:pPr marL="285750" indent="-285750" algn="l">
              <a:buChar char="•"/>
            </a:pPr>
            <a:r>
              <a:rPr lang="en-ZA"/>
              <a:t>Introduced the SRMS controller class</a:t>
            </a:r>
          </a:p>
          <a:p>
            <a:pPr marL="285750" indent="-285750" algn="l">
              <a:buChar char="•"/>
            </a:pPr>
            <a:r>
              <a:rPr lang="en-ZA"/>
              <a:t>Removed Bed class to instead make an Bed array within the Residence class</a:t>
            </a:r>
          </a:p>
          <a:p>
            <a:pPr marL="285750" indent="-285750" algn="l">
              <a:buChar char="•"/>
            </a:pPr>
            <a:r>
              <a:rPr lang="en-ZA"/>
              <a:t>Controller class is missing some required features</a:t>
            </a:r>
          </a:p>
          <a:p>
            <a:endParaRPr lang="en-ZA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2621991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Solution 3</a:t>
            </a:r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2970164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ZA" b="1"/>
              <a:t>Prototype for Final System:</a:t>
            </a:r>
          </a:p>
          <a:p>
            <a:pPr marL="285750" indent="-285750" algn="l">
              <a:buChar char="•"/>
            </a:pPr>
            <a:r>
              <a:rPr lang="en-ZA"/>
              <a:t>Controller class updated with all required features</a:t>
            </a:r>
          </a:p>
          <a:p>
            <a:pPr marL="285750" indent="-285750" algn="l">
              <a:buChar char="•"/>
            </a:pPr>
            <a:r>
              <a:rPr lang="en-ZA"/>
              <a:t>Introduced Exception handling</a:t>
            </a:r>
          </a:p>
          <a:p>
            <a:pPr marL="285750" indent="-285750" algn="l">
              <a:buChar char="•"/>
            </a:pPr>
            <a:r>
              <a:rPr lang="en-ZA"/>
              <a:t>Defines core class structures and key functionalities</a:t>
            </a:r>
          </a:p>
          <a:p>
            <a:pPr marL="285750" indent="-285750" algn="l">
              <a:buChar char="•"/>
            </a:pPr>
            <a:r>
              <a:rPr lang="en-ZA"/>
              <a:t>Prototype created to view basic user interaction with the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1992284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15194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15194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15194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25" descr="Badge 1 outline">
            <a:extLst>
              <a:ext uri="{FF2B5EF4-FFF2-40B4-BE49-F238E27FC236}">
                <a16:creationId xmlns:a16="http://schemas.microsoft.com/office/drawing/2014/main" id="{D5438B92-F57E-A2F8-44EC-B72C32645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1353" y="1532622"/>
            <a:ext cx="918606" cy="910138"/>
          </a:xfrm>
          <a:prstGeom prst="rect">
            <a:avLst/>
          </a:prstGeom>
        </p:spPr>
      </p:pic>
      <p:pic>
        <p:nvPicPr>
          <p:cNvPr id="7" name="Picture Placeholder 25" descr="Badge outline">
            <a:extLst>
              <a:ext uri="{FF2B5EF4-FFF2-40B4-BE49-F238E27FC236}">
                <a16:creationId xmlns:a16="http://schemas.microsoft.com/office/drawing/2014/main" id="{D4D0FC3A-6A7B-A1E7-9279-8A7B3FF3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58885" y="1532621"/>
            <a:ext cx="918606" cy="910139"/>
          </a:xfrm>
          <a:prstGeom prst="rect">
            <a:avLst/>
          </a:prstGeom>
        </p:spPr>
      </p:pic>
      <p:pic>
        <p:nvPicPr>
          <p:cNvPr id="9" name="Picture Placeholder 25" descr="Badge 3 outline">
            <a:extLst>
              <a:ext uri="{FF2B5EF4-FFF2-40B4-BE49-F238E27FC236}">
                <a16:creationId xmlns:a16="http://schemas.microsoft.com/office/drawing/2014/main" id="{32DC42A3-3FAB-86AA-D4D1-14A8EFD5E8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947153" y="1532621"/>
            <a:ext cx="918607" cy="9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28" y="1744516"/>
            <a:ext cx="4569572" cy="580029"/>
          </a:xfrm>
        </p:spPr>
        <p:txBody>
          <a:bodyPr lIns="91440" tIns="45720" rIns="91440" bIns="45720" anchor="t"/>
          <a:lstStyle/>
          <a:p>
            <a:r>
              <a:rPr lang="en-US"/>
              <a:t>Final Solution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8868" y="2728200"/>
            <a:ext cx="5824073" cy="1940149"/>
          </a:xfrm>
        </p:spPr>
        <p:txBody>
          <a:bodyPr lIns="91440" tIns="45720" rIns="91440" bIns="4572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Solution 3 was the most complete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Descriptive class diagram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Highest evaluation against decision matrix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6392B-F5D3-DAF2-6E06-080D54D7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8200"/>
            <a:ext cx="5664961" cy="1853766"/>
          </a:xfrm>
          <a:prstGeom prst="rect">
            <a:avLst/>
          </a:prstGeom>
          <a:effectLst>
            <a:outerShdw blurRad="787400" dir="2100000" sx="111000" sy="111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50" y="1421691"/>
            <a:ext cx="5640982" cy="580030"/>
          </a:xfrm>
        </p:spPr>
        <p:txBody>
          <a:bodyPr lIns="91440" tIns="45720" rIns="91440" bIns="45720" anchor="t"/>
          <a:lstStyle/>
          <a:p>
            <a:r>
              <a:rPr lang="en-US"/>
              <a:t>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55498" y="251494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8317" y="204210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6815" y="204419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7782" y="204210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09820" y="204210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Placeholder 90" descr="Follow outline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7911" y="219970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258" y="3100503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Add Student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8" y="3416018"/>
            <a:ext cx="2665923" cy="485975"/>
          </a:xfrm>
        </p:spPr>
        <p:txBody>
          <a:bodyPr lIns="91440" tIns="45720" rIns="91440" bIns="45720" anchor="t"/>
          <a:lstStyle/>
          <a:p>
            <a:r>
              <a:rPr lang="en-US" err="1"/>
              <a:t>addStudent</a:t>
            </a:r>
            <a:r>
              <a:rPr lang="en-US"/>
              <a:t>()</a:t>
            </a:r>
          </a:p>
        </p:txBody>
      </p:sp>
      <p:pic>
        <p:nvPicPr>
          <p:cNvPr id="92" name="Picture Placeholder 91" descr="Follow with solid fill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250229" y="2199705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0755" y="3104191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Add Manager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78888" y="3419706"/>
            <a:ext cx="2682671" cy="485975"/>
          </a:xfrm>
        </p:spPr>
        <p:txBody>
          <a:bodyPr lIns="91440" tIns="45720" rIns="91440" bIns="45720" anchor="t"/>
          <a:lstStyle/>
          <a:p>
            <a:r>
              <a:rPr lang="en-US"/>
              <a:t>addManager()</a:t>
            </a:r>
          </a:p>
        </p:txBody>
      </p:sp>
      <p:pic>
        <p:nvPicPr>
          <p:cNvPr id="93" name="Picture Placeholder 92" descr="Arrow Down with solid fill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92485" y="2199705"/>
            <a:ext cx="603504" cy="603504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9253" y="308805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Assign Manager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87626" y="3411947"/>
            <a:ext cx="2674298" cy="494349"/>
          </a:xfrm>
        </p:spPr>
        <p:txBody>
          <a:bodyPr lIns="91440" tIns="45720" rIns="91440" bIns="45720" anchor="t"/>
          <a:lstStyle/>
          <a:p>
            <a:r>
              <a:rPr lang="en-US" err="1"/>
              <a:t>assignManagerToStudent</a:t>
            </a:r>
            <a:r>
              <a:rPr lang="en-US"/>
              <a:t>()</a:t>
            </a:r>
          </a:p>
        </p:txBody>
      </p:sp>
      <p:pic>
        <p:nvPicPr>
          <p:cNvPr id="94" name="Picture Placeholder 93" descr="Arrow Up with solid fill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955338" y="2199705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30220" y="308805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Unassign Manager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0220" y="3411947"/>
            <a:ext cx="2607309" cy="494349"/>
          </a:xfrm>
        </p:spPr>
        <p:txBody>
          <a:bodyPr lIns="91440" tIns="45720" rIns="91440" bIns="45720" anchor="t"/>
          <a:lstStyle/>
          <a:p>
            <a:r>
              <a:rPr lang="en-US" err="1"/>
              <a:t>dropAssociation</a:t>
            </a:r>
            <a:r>
              <a:rPr lang="en-US"/>
              <a:t>()</a:t>
            </a:r>
          </a:p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5665F1-0B64-2D16-C73F-F7347E896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7124" y="4415756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072F72-0F24-49A6-D17C-8B898839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59943" y="39429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66373F-61D3-34ED-CB8C-65C0315F2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18441" y="394500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07717-C449-EEAF-C03F-582730B2A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69408" y="39429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B576F2-4875-4DCC-3D54-94E12200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01446" y="39429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90" descr="Bed outline">
            <a:extLst>
              <a:ext uri="{FF2B5EF4-FFF2-40B4-BE49-F238E27FC236}">
                <a16:creationId xmlns:a16="http://schemas.microsoft.com/office/drawing/2014/main" id="{A862BACC-9C92-30E1-F101-F6344F4BD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89586" y="4110567"/>
            <a:ext cx="603504" cy="603504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81DAFD05-5890-A7DE-4C86-0DE92DCF5B11}"/>
              </a:ext>
            </a:extLst>
          </p:cNvPr>
          <p:cNvSpPr txBox="1">
            <a:spLocks/>
          </p:cNvSpPr>
          <p:nvPr/>
        </p:nvSpPr>
        <p:spPr>
          <a:xfrm>
            <a:off x="363933" y="5011365"/>
            <a:ext cx="2640803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Display Empty Beds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AF55F08A-952D-F43D-069A-C4DF020E354A}"/>
              </a:ext>
            </a:extLst>
          </p:cNvPr>
          <p:cNvSpPr txBox="1">
            <a:spLocks/>
          </p:cNvSpPr>
          <p:nvPr/>
        </p:nvSpPr>
        <p:spPr>
          <a:xfrm>
            <a:off x="363933" y="5326880"/>
            <a:ext cx="2665923" cy="485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displayEmptyBeds</a:t>
            </a:r>
            <a:r>
              <a:rPr lang="en-US"/>
              <a:t>()</a:t>
            </a:r>
          </a:p>
        </p:txBody>
      </p:sp>
      <p:pic>
        <p:nvPicPr>
          <p:cNvPr id="24" name="Picture Placeholder 91" descr="Sleep outline">
            <a:extLst>
              <a:ext uri="{FF2B5EF4-FFF2-40B4-BE49-F238E27FC236}">
                <a16:creationId xmlns:a16="http://schemas.microsoft.com/office/drawing/2014/main" id="{EB09A206-7004-EB51-6912-C454D3522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251904" y="4110567"/>
            <a:ext cx="603504" cy="603504"/>
          </a:xfrm>
          <a:prstGeom prst="rect">
            <a:avLst/>
          </a:prstGeom>
        </p:spPr>
      </p:pic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48E69068-F9F7-5690-D4A1-9E8D2372CCE4}"/>
              </a:ext>
            </a:extLst>
          </p:cNvPr>
          <p:cNvSpPr txBox="1">
            <a:spLocks/>
          </p:cNvSpPr>
          <p:nvPr/>
        </p:nvSpPr>
        <p:spPr>
          <a:xfrm>
            <a:off x="3222430" y="5015053"/>
            <a:ext cx="2640803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Assign Beds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E83B31CB-CC64-6D74-31B9-09C04EFD81F0}"/>
              </a:ext>
            </a:extLst>
          </p:cNvPr>
          <p:cNvSpPr txBox="1">
            <a:spLocks/>
          </p:cNvSpPr>
          <p:nvPr/>
        </p:nvSpPr>
        <p:spPr>
          <a:xfrm>
            <a:off x="3180563" y="5330568"/>
            <a:ext cx="2682671" cy="485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assignBed</a:t>
            </a:r>
            <a:r>
              <a:rPr lang="en-US"/>
              <a:t>()</a:t>
            </a:r>
          </a:p>
        </p:txBody>
      </p:sp>
      <p:pic>
        <p:nvPicPr>
          <p:cNvPr id="38" name="Picture Placeholder 92" descr="Unfollow outline">
            <a:extLst>
              <a:ext uri="{FF2B5EF4-FFF2-40B4-BE49-F238E27FC236}">
                <a16:creationId xmlns:a16="http://schemas.microsoft.com/office/drawing/2014/main" id="{CE2F470E-5B4C-7DD1-6617-8C624BD2BE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094160" y="4110567"/>
            <a:ext cx="603504" cy="603504"/>
          </a:xfrm>
          <a:prstGeom prst="rect">
            <a:avLst/>
          </a:prstGeom>
        </p:spPr>
      </p:pic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4EA1EF06-B834-36B2-5F27-1F2D96D87772}"/>
              </a:ext>
            </a:extLst>
          </p:cNvPr>
          <p:cNvSpPr txBox="1">
            <a:spLocks/>
          </p:cNvSpPr>
          <p:nvPr/>
        </p:nvSpPr>
        <p:spPr>
          <a:xfrm>
            <a:off x="6080928" y="4998921"/>
            <a:ext cx="2640803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Remove Student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34CBC644-1D04-EED7-4A74-2A946326AD2D}"/>
              </a:ext>
            </a:extLst>
          </p:cNvPr>
          <p:cNvSpPr txBox="1">
            <a:spLocks/>
          </p:cNvSpPr>
          <p:nvPr/>
        </p:nvSpPr>
        <p:spPr>
          <a:xfrm>
            <a:off x="6089301" y="5322809"/>
            <a:ext cx="2674298" cy="4943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releaseStudent</a:t>
            </a:r>
            <a:r>
              <a:rPr lang="en-US"/>
              <a:t>()</a:t>
            </a:r>
          </a:p>
        </p:txBody>
      </p:sp>
      <p:pic>
        <p:nvPicPr>
          <p:cNvPr id="44" name="Picture Placeholder 93" descr="Information outline">
            <a:extLst>
              <a:ext uri="{FF2B5EF4-FFF2-40B4-BE49-F238E27FC236}">
                <a16:creationId xmlns:a16="http://schemas.microsoft.com/office/drawing/2014/main" id="{E6157426-71C1-6C9F-9630-7437414E81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57013" y="4110567"/>
            <a:ext cx="603504" cy="603504"/>
          </a:xfrm>
          <a:prstGeom prst="rect">
            <a:avLst/>
          </a:prstGeom>
        </p:spPr>
      </p:pic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3793B147-628E-8127-5894-8EBD24EB4CC7}"/>
              </a:ext>
            </a:extLst>
          </p:cNvPr>
          <p:cNvSpPr txBox="1">
            <a:spLocks/>
          </p:cNvSpPr>
          <p:nvPr/>
        </p:nvSpPr>
        <p:spPr>
          <a:xfrm>
            <a:off x="8931895" y="4998921"/>
            <a:ext cx="2640803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Display Info</a:t>
            </a:r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9480E5E7-6705-F67A-868C-665EB775D6F4}"/>
              </a:ext>
            </a:extLst>
          </p:cNvPr>
          <p:cNvSpPr txBox="1">
            <a:spLocks/>
          </p:cNvSpPr>
          <p:nvPr/>
        </p:nvSpPr>
        <p:spPr>
          <a:xfrm>
            <a:off x="8931895" y="5322809"/>
            <a:ext cx="2607309" cy="4943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systemState</a:t>
            </a:r>
            <a:r>
              <a:rPr lang="en-US"/>
              <a:t>()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 lIns="91440" tIns="45720" rIns="91440" bIns="45720" anchor="t"/>
          <a:lstStyle/>
          <a:p>
            <a:r>
              <a:rPr lang="en-US"/>
              <a:t>Limitations</a:t>
            </a:r>
            <a:br>
              <a:rPr lang="en-US"/>
            </a:br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0287" y="2838771"/>
            <a:ext cx="3639904" cy="387746"/>
          </a:xfrm>
        </p:spPr>
        <p:txBody>
          <a:bodyPr lIns="91440" tIns="45720" rIns="91440" bIns="45720" anchor="t"/>
          <a:lstStyle/>
          <a:p>
            <a:r>
              <a:rPr lang="en-US" sz="1400"/>
              <a:t>Lack of database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287" y="3189947"/>
            <a:ext cx="3639904" cy="481781"/>
          </a:xfrm>
        </p:spPr>
        <p:txBody>
          <a:bodyPr lIns="91440" tIns="45720" rIns="91440" bIns="45720" anchor="t"/>
          <a:lstStyle/>
          <a:p>
            <a:r>
              <a:rPr lang="en-US"/>
              <a:t>No Remote Access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0287" y="4005147"/>
            <a:ext cx="3639905" cy="387746"/>
          </a:xfrm>
        </p:spPr>
        <p:txBody>
          <a:bodyPr lIns="91440" tIns="45720" rIns="91440" bIns="45720" anchor="t"/>
          <a:lstStyle/>
          <a:p>
            <a:r>
              <a:rPr lang="en-US" sz="1400"/>
              <a:t>No login portal</a:t>
            </a:r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0287" y="4356323"/>
            <a:ext cx="3639905" cy="481781"/>
          </a:xfrm>
        </p:spPr>
        <p:txBody>
          <a:bodyPr lIns="91440" tIns="45720" rIns="91440" bIns="45720" anchor="t"/>
          <a:lstStyle/>
          <a:p>
            <a:r>
              <a:rPr lang="en-US"/>
              <a:t>Text based user interface not GUI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808" y="5175079"/>
            <a:ext cx="3639905" cy="387746"/>
          </a:xfrm>
        </p:spPr>
        <p:txBody>
          <a:bodyPr lIns="91440" tIns="45720" rIns="91440" bIns="45720" anchor="t"/>
          <a:lstStyle/>
          <a:p>
            <a:r>
              <a:rPr lang="en-US" sz="1400"/>
              <a:t>Lack of data encryption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1808" y="5526255"/>
            <a:ext cx="3639905" cy="481781"/>
          </a:xfrm>
        </p:spPr>
        <p:txBody>
          <a:bodyPr lIns="91440" tIns="45720" rIns="91440" bIns="45720" anchor="t"/>
          <a:lstStyle/>
          <a:p>
            <a:r>
              <a:rPr lang="en-ZA"/>
              <a:t>Lack of Payment services / Billing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119" y="277410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119" y="393226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119" y="509043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4DA59A3A-F992-9A71-70FF-94D627AE2405}"/>
              </a:ext>
            </a:extLst>
          </p:cNvPr>
          <p:cNvSpPr txBox="1">
            <a:spLocks/>
          </p:cNvSpPr>
          <p:nvPr/>
        </p:nvSpPr>
        <p:spPr>
          <a:xfrm>
            <a:off x="4137276" y="2564475"/>
            <a:ext cx="5296535" cy="15298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This is an early prototype model that only contains the essential features. </a:t>
            </a:r>
            <a:endParaRPr lang="en-US"/>
          </a:p>
          <a:p>
            <a:endParaRPr lang="en-ZA"/>
          </a:p>
          <a:p>
            <a:r>
              <a:rPr lang="en-ZA"/>
              <a:t>Therefore we are missing some of the non-essential features</a:t>
            </a:r>
          </a:p>
          <a:p>
            <a:endParaRPr lang="en-ZA"/>
          </a:p>
        </p:txBody>
      </p:sp>
      <p:sp>
        <p:nvSpPr>
          <p:cNvPr id="13" name="Text Placeholder 208">
            <a:extLst>
              <a:ext uri="{FF2B5EF4-FFF2-40B4-BE49-F238E27FC236}">
                <a16:creationId xmlns:a16="http://schemas.microsoft.com/office/drawing/2014/main" id="{B39D06DA-AA32-376F-EAAC-860681646512}"/>
              </a:ext>
            </a:extLst>
          </p:cNvPr>
          <p:cNvSpPr txBox="1">
            <a:spLocks/>
          </p:cNvSpPr>
          <p:nvPr/>
        </p:nvSpPr>
        <p:spPr>
          <a:xfrm>
            <a:off x="4921922" y="5176754"/>
            <a:ext cx="3639905" cy="3877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Search for users or managers</a:t>
            </a:r>
          </a:p>
        </p:txBody>
      </p:sp>
      <p:sp>
        <p:nvSpPr>
          <p:cNvPr id="18" name="Text Placeholder 209">
            <a:extLst>
              <a:ext uri="{FF2B5EF4-FFF2-40B4-BE49-F238E27FC236}">
                <a16:creationId xmlns:a16="http://schemas.microsoft.com/office/drawing/2014/main" id="{D32D36DC-4393-AC24-A5D7-0760B1177A0B}"/>
              </a:ext>
            </a:extLst>
          </p:cNvPr>
          <p:cNvSpPr txBox="1">
            <a:spLocks/>
          </p:cNvSpPr>
          <p:nvPr/>
        </p:nvSpPr>
        <p:spPr>
          <a:xfrm>
            <a:off x="4921922" y="5527930"/>
            <a:ext cx="3639905" cy="4817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No tutorial for navigation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5C1FA1-11DD-57BF-4226-ECD97C83A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29437" y="509043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0</TotalTime>
  <Words>487</Words>
  <Application>Microsoft Office PowerPoint</Application>
  <PresentationFormat>Widescreen</PresentationFormat>
  <Paragraphs>128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Century Gothic Bold</vt:lpstr>
      <vt:lpstr>Courier New</vt:lpstr>
      <vt:lpstr>Daytona Pro Light</vt:lpstr>
      <vt:lpstr>Office Theme</vt:lpstr>
      <vt:lpstr>Student Residence Management System</vt:lpstr>
      <vt:lpstr>Our team</vt:lpstr>
      <vt:lpstr>Introduction</vt:lpstr>
      <vt:lpstr>Design Problem</vt:lpstr>
      <vt:lpstr>Objectives &amp; Requirements</vt:lpstr>
      <vt:lpstr>Considered Solutions</vt:lpstr>
      <vt:lpstr>Final Solution</vt:lpstr>
      <vt:lpstr>Features</vt:lpstr>
      <vt:lpstr>Limitations </vt:lpstr>
      <vt:lpstr>Considerations</vt:lpstr>
      <vt:lpstr>Conclusion &amp; Future Work</vt:lpstr>
      <vt:lpstr>Prototype Video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Brock Young</dc:creator>
  <cp:lastModifiedBy>Brock Young</cp:lastModifiedBy>
  <cp:revision>1</cp:revision>
  <dcterms:created xsi:type="dcterms:W3CDTF">2025-04-03T04:33:14Z</dcterms:created>
  <dcterms:modified xsi:type="dcterms:W3CDTF">2025-04-03T06:42:13Z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